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vo" charset="1" panose="02020502070400060406"/>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75887" y="2484378"/>
            <a:ext cx="12750085" cy="8229600"/>
          </a:xfrm>
          <a:custGeom>
            <a:avLst/>
            <a:gdLst/>
            <a:ahLst/>
            <a:cxnLst/>
            <a:rect r="r" b="b" t="t" l="l"/>
            <a:pathLst>
              <a:path h="8229600" w="12750085">
                <a:moveTo>
                  <a:pt x="0" y="0"/>
                </a:moveTo>
                <a:lnTo>
                  <a:pt x="12750085" y="0"/>
                </a:lnTo>
                <a:lnTo>
                  <a:pt x="12750085" y="8229600"/>
                </a:lnTo>
                <a:lnTo>
                  <a:pt x="0" y="8229600"/>
                </a:lnTo>
                <a:lnTo>
                  <a:pt x="0" y="0"/>
                </a:lnTo>
                <a:close/>
              </a:path>
            </a:pathLst>
          </a:custGeom>
          <a:blipFill>
            <a:blip r:embed="rId2">
              <a:alphaModFix amt="37000"/>
            </a:blip>
            <a:stretch>
              <a:fillRect l="0" t="0" r="0" b="0"/>
            </a:stretch>
          </a:blipFill>
        </p:spPr>
      </p:sp>
      <p:sp>
        <p:nvSpPr>
          <p:cNvPr name="TextBox 3" id="3"/>
          <p:cNvSpPr txBox="true"/>
          <p:nvPr/>
        </p:nvSpPr>
        <p:spPr>
          <a:xfrm rot="0">
            <a:off x="2494723" y="1325503"/>
            <a:ext cx="14050726" cy="5273675"/>
          </a:xfrm>
          <a:prstGeom prst="rect">
            <a:avLst/>
          </a:prstGeom>
        </p:spPr>
        <p:txBody>
          <a:bodyPr anchor="t" rtlCol="false" tIns="0" lIns="0" bIns="0" rIns="0">
            <a:spAutoFit/>
          </a:bodyPr>
          <a:lstStyle/>
          <a:p>
            <a:pPr algn="ctr">
              <a:lnSpc>
                <a:spcPts val="13750"/>
              </a:lnSpc>
            </a:pPr>
            <a:r>
              <a:rPr lang="en-US" sz="12500">
                <a:solidFill>
                  <a:srgbClr val="A86D3A"/>
                </a:solidFill>
                <a:latin typeface="Ovo"/>
                <a:ea typeface="Ovo"/>
                <a:cs typeface="Ovo"/>
                <a:sym typeface="Ovo"/>
              </a:rPr>
              <a:t>Web Development</a:t>
            </a:r>
          </a:p>
          <a:p>
            <a:pPr algn="ctr">
              <a:lnSpc>
                <a:spcPts val="13750"/>
              </a:lnSpc>
            </a:pPr>
            <a:r>
              <a:rPr lang="en-US" sz="12500">
                <a:solidFill>
                  <a:srgbClr val="A86D3A"/>
                </a:solidFill>
                <a:latin typeface="Ovo"/>
                <a:ea typeface="Ovo"/>
                <a:cs typeface="Ovo"/>
                <a:sym typeface="Ovo"/>
              </a:rPr>
              <a:t>Tasks</a:t>
            </a:r>
          </a:p>
          <a:p>
            <a:pPr algn="ctr">
              <a:lnSpc>
                <a:spcPts val="13750"/>
              </a:lnSpc>
            </a:pPr>
            <a:r>
              <a:rPr lang="en-US" sz="12500">
                <a:solidFill>
                  <a:srgbClr val="A86D3A"/>
                </a:solidFill>
                <a:latin typeface="Ovo"/>
                <a:ea typeface="Ovo"/>
                <a:cs typeface="Ovo"/>
                <a:sym typeface="Ovo"/>
              </a:rPr>
              <a:t>Presentation</a:t>
            </a:r>
          </a:p>
        </p:txBody>
      </p:sp>
      <p:sp>
        <p:nvSpPr>
          <p:cNvPr name="TextBox 4" id="4"/>
          <p:cNvSpPr txBox="true"/>
          <p:nvPr/>
        </p:nvSpPr>
        <p:spPr>
          <a:xfrm rot="0">
            <a:off x="14066235" y="7182485"/>
            <a:ext cx="6069629" cy="2159773"/>
          </a:xfrm>
          <a:prstGeom prst="rect">
            <a:avLst/>
          </a:prstGeom>
        </p:spPr>
        <p:txBody>
          <a:bodyPr anchor="t" rtlCol="false" tIns="0" lIns="0" bIns="0" rIns="0">
            <a:spAutoFit/>
          </a:bodyPr>
          <a:lstStyle/>
          <a:p>
            <a:pPr algn="l">
              <a:lnSpc>
                <a:spcPts val="4232"/>
              </a:lnSpc>
            </a:pPr>
            <a:r>
              <a:rPr lang="en-US" sz="3847">
                <a:solidFill>
                  <a:srgbClr val="A86D3A"/>
                </a:solidFill>
                <a:latin typeface="Ovo"/>
                <a:ea typeface="Ovo"/>
                <a:cs typeface="Ovo"/>
                <a:sym typeface="Ovo"/>
              </a:rPr>
              <a:t>By:</a:t>
            </a:r>
          </a:p>
          <a:p>
            <a:pPr algn="l">
              <a:lnSpc>
                <a:spcPts val="4232"/>
              </a:lnSpc>
            </a:pPr>
            <a:r>
              <a:rPr lang="en-US" sz="3847">
                <a:solidFill>
                  <a:srgbClr val="A86D3A"/>
                </a:solidFill>
                <a:latin typeface="Ovo"/>
                <a:ea typeface="Ovo"/>
                <a:cs typeface="Ovo"/>
                <a:sym typeface="Ovo"/>
              </a:rPr>
              <a:t>Shraddha Choche</a:t>
            </a:r>
          </a:p>
          <a:p>
            <a:pPr algn="l">
              <a:lnSpc>
                <a:spcPts val="4232"/>
              </a:lnSpc>
            </a:pPr>
            <a:r>
              <a:rPr lang="en-US" sz="3847">
                <a:solidFill>
                  <a:srgbClr val="A86D3A"/>
                </a:solidFill>
                <a:latin typeface="Ovo"/>
                <a:ea typeface="Ovo"/>
                <a:cs typeface="Ovo"/>
                <a:sym typeface="Ovo"/>
              </a:rPr>
              <a:t>Web Development</a:t>
            </a:r>
          </a:p>
          <a:p>
            <a:pPr algn="l">
              <a:lnSpc>
                <a:spcPts val="4232"/>
              </a:lnSpc>
              <a:spcBef>
                <a:spcPct val="0"/>
              </a:spcBef>
            </a:pPr>
            <a:r>
              <a:rPr lang="en-US" sz="3847">
                <a:solidFill>
                  <a:srgbClr val="A86D3A"/>
                </a:solidFill>
                <a:latin typeface="Ovo"/>
                <a:ea typeface="Ovo"/>
                <a:cs typeface="Ovo"/>
                <a:sym typeface="Ovo"/>
              </a:rPr>
              <a:t>December B1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36511" y="487362"/>
            <a:ext cx="13422789"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Learning Outcomes</a:t>
            </a:r>
          </a:p>
        </p:txBody>
      </p:sp>
      <p:sp>
        <p:nvSpPr>
          <p:cNvPr name="Freeform 3" id="3"/>
          <p:cNvSpPr/>
          <p:nvPr/>
        </p:nvSpPr>
        <p:spPr>
          <a:xfrm flipH="false" flipV="false" rot="0">
            <a:off x="-128915" y="-5423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70899" y="1560512"/>
            <a:ext cx="15888401" cy="8163893"/>
          </a:xfrm>
          <a:prstGeom prst="rect">
            <a:avLst/>
          </a:prstGeom>
        </p:spPr>
        <p:txBody>
          <a:bodyPr anchor="t" rtlCol="false" tIns="0" lIns="0" bIns="0" rIns="0">
            <a:spAutoFit/>
          </a:bodyPr>
          <a:lstStyle/>
          <a:p>
            <a:pPr algn="l">
              <a:lnSpc>
                <a:spcPts val="4741"/>
              </a:lnSpc>
            </a:pPr>
            <a:r>
              <a:rPr lang="en-US" sz="3386">
                <a:solidFill>
                  <a:srgbClr val="000000"/>
                </a:solidFill>
                <a:latin typeface="Ovo"/>
                <a:ea typeface="Ovo"/>
                <a:cs typeface="Ovo"/>
                <a:sym typeface="Ovo"/>
              </a:rPr>
              <a:t>Technical Skills Acquired: </a:t>
            </a:r>
          </a:p>
          <a:p>
            <a:pPr algn="l" marL="709636" indent="-354818" lvl="1">
              <a:lnSpc>
                <a:spcPts val="4601"/>
              </a:lnSpc>
              <a:buFont typeface="Arial"/>
              <a:buChar char="•"/>
            </a:pPr>
            <a:r>
              <a:rPr lang="en-US" sz="3286">
                <a:solidFill>
                  <a:srgbClr val="000000"/>
                </a:solidFill>
                <a:latin typeface="Ovo"/>
                <a:ea typeface="Ovo"/>
                <a:cs typeface="Ovo"/>
                <a:sym typeface="Ovo"/>
              </a:rPr>
              <a:t> Gained practical proficiency in HTML5 semantic elements, CSS styling capabilities including flexbox, grid layouts, and responsive design using media queries</a:t>
            </a:r>
          </a:p>
          <a:p>
            <a:pPr algn="l" marL="709636" indent="-354818" lvl="1">
              <a:lnSpc>
                <a:spcPts val="4601"/>
              </a:lnSpc>
              <a:buFont typeface="Arial"/>
              <a:buChar char="•"/>
            </a:pPr>
            <a:r>
              <a:rPr lang="en-US" sz="3286">
                <a:solidFill>
                  <a:srgbClr val="000000"/>
                </a:solidFill>
                <a:latin typeface="Ovo"/>
                <a:ea typeface="Ovo"/>
                <a:cs typeface="Ovo"/>
                <a:sym typeface="Ovo"/>
              </a:rPr>
              <a:t>  Implemented basic JavaScript for interactive elements such as smooth scrolling, form validation, and dynamic content display </a:t>
            </a:r>
          </a:p>
          <a:p>
            <a:pPr algn="l" marL="709636" indent="-354818" lvl="1">
              <a:lnSpc>
                <a:spcPts val="4601"/>
              </a:lnSpc>
              <a:buFont typeface="Arial"/>
              <a:buChar char="•"/>
            </a:pPr>
            <a:r>
              <a:rPr lang="en-US" sz="3286">
                <a:solidFill>
                  <a:srgbClr val="000000"/>
                </a:solidFill>
                <a:latin typeface="Ovo"/>
                <a:ea typeface="Ovo"/>
                <a:cs typeface="Ovo"/>
                <a:sym typeface="Ovo"/>
              </a:rPr>
              <a:t>Learned version control fundamentals through Git and GitHub repository management</a:t>
            </a:r>
          </a:p>
          <a:p>
            <a:pPr algn="l">
              <a:lnSpc>
                <a:spcPts val="4741"/>
              </a:lnSpc>
            </a:pPr>
            <a:r>
              <a:rPr lang="en-US" sz="3386">
                <a:solidFill>
                  <a:srgbClr val="000000"/>
                </a:solidFill>
                <a:latin typeface="Ovo"/>
                <a:ea typeface="Ovo"/>
                <a:cs typeface="Ovo"/>
                <a:sym typeface="Ovo"/>
              </a:rPr>
              <a:t>Professional Development:</a:t>
            </a:r>
          </a:p>
          <a:p>
            <a:pPr algn="l" marL="709636" indent="-354818" lvl="1">
              <a:lnSpc>
                <a:spcPts val="4601"/>
              </a:lnSpc>
              <a:buFont typeface="Arial"/>
              <a:buChar char="•"/>
            </a:pPr>
            <a:r>
              <a:rPr lang="en-US" sz="3286">
                <a:solidFill>
                  <a:srgbClr val="000000"/>
                </a:solidFill>
                <a:latin typeface="Ovo"/>
                <a:ea typeface="Ovo"/>
                <a:cs typeface="Ovo"/>
                <a:sym typeface="Ovo"/>
              </a:rPr>
              <a:t> Enhanced understanding of web accessibility standards, cross-browser compatibility, and developed problem-solving skills through debugging </a:t>
            </a:r>
          </a:p>
          <a:p>
            <a:pPr algn="l" marL="709636" indent="-354818" lvl="1">
              <a:lnSpc>
                <a:spcPts val="4601"/>
              </a:lnSpc>
              <a:buFont typeface="Arial"/>
              <a:buChar char="•"/>
            </a:pPr>
            <a:r>
              <a:rPr lang="en-US" sz="3286">
                <a:solidFill>
                  <a:srgbClr val="000000"/>
                </a:solidFill>
                <a:latin typeface="Ovo"/>
                <a:ea typeface="Ovo"/>
                <a:cs typeface="Ovo"/>
                <a:sym typeface="Ovo"/>
              </a:rPr>
              <a:t>Improved attention to detail in creating visually appealing and user-friendly interfaces</a:t>
            </a:r>
          </a:p>
          <a:p>
            <a:pPr algn="l" marL="709636" indent="-354818" lvl="1">
              <a:lnSpc>
                <a:spcPts val="4601"/>
              </a:lnSpc>
              <a:buFont typeface="Arial"/>
              <a:buChar char="•"/>
            </a:pPr>
            <a:r>
              <a:rPr lang="en-US" sz="3286">
                <a:solidFill>
                  <a:srgbClr val="000000"/>
                </a:solidFill>
                <a:latin typeface="Ovo"/>
                <a:ea typeface="Ovo"/>
                <a:cs typeface="Ovo"/>
                <a:sym typeface="Ovo"/>
              </a:rPr>
              <a:t> Strengthened documentation and presentation skills through creating proof-of-work materials for professional networking platforms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60675" y="487363"/>
            <a:ext cx="5704451"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Conclusion</a:t>
            </a:r>
          </a:p>
        </p:txBody>
      </p:sp>
      <p:sp>
        <p:nvSpPr>
          <p:cNvPr name="Freeform 3" id="3"/>
          <p:cNvSpPr/>
          <p:nvPr/>
        </p:nvSpPr>
        <p:spPr>
          <a:xfrm flipH="false" flipV="false" rot="0">
            <a:off x="-128915" y="-5423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80112" y="2280358"/>
            <a:ext cx="16420023" cy="6354036"/>
          </a:xfrm>
          <a:prstGeom prst="rect">
            <a:avLst/>
          </a:prstGeom>
        </p:spPr>
        <p:txBody>
          <a:bodyPr anchor="t" rtlCol="false" tIns="0" lIns="0" bIns="0" rIns="0">
            <a:spAutoFit/>
          </a:bodyPr>
          <a:lstStyle/>
          <a:p>
            <a:pPr algn="l" marL="0" indent="0" lvl="0">
              <a:lnSpc>
                <a:spcPts val="5599"/>
              </a:lnSpc>
              <a:spcBef>
                <a:spcPct val="0"/>
              </a:spcBef>
            </a:pPr>
            <a:r>
              <a:rPr lang="en-US" sz="3999">
                <a:solidFill>
                  <a:srgbClr val="000000"/>
                </a:solidFill>
                <a:latin typeface="Ovo"/>
                <a:ea typeface="Ovo"/>
                <a:cs typeface="Ovo"/>
                <a:sym typeface="Ovo"/>
              </a:rPr>
              <a:t>The beginne</a:t>
            </a:r>
            <a:r>
              <a:rPr lang="en-US" sz="3999">
                <a:solidFill>
                  <a:srgbClr val="000000"/>
                </a:solidFill>
                <a:latin typeface="Ovo"/>
                <a:ea typeface="Ovo"/>
                <a:cs typeface="Ovo"/>
                <a:sym typeface="Ovo"/>
              </a:rPr>
              <a:t>r-level task of creating a personal portfolio website provided a solid foundation in web development fundamentals. Successfully delivered a fully functional, responsive, and visually appealing website that effectively showcases skills, projects, and professional information. This experience reinforced the importance of clean code, user-centric design, and thorough testing across multiple platforms. The internship experience has not only enhanced technical competencies but also improved professional documentation and communication skills essential for a successful career in web development.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15" y="-5423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73496" y="3847490"/>
            <a:ext cx="13741008" cy="1787525"/>
          </a:xfrm>
          <a:prstGeom prst="rect">
            <a:avLst/>
          </a:prstGeom>
        </p:spPr>
        <p:txBody>
          <a:bodyPr anchor="t" rtlCol="false" tIns="0" lIns="0" bIns="0" rIns="0">
            <a:spAutoFit/>
          </a:bodyPr>
          <a:lstStyle/>
          <a:p>
            <a:pPr algn="ctr">
              <a:lnSpc>
                <a:spcPts val="13750"/>
              </a:lnSpc>
            </a:pPr>
            <a:r>
              <a:rPr lang="en-US" sz="12500">
                <a:solidFill>
                  <a:srgbClr val="A86D3A"/>
                </a:solidFill>
                <a:latin typeface="Ovo"/>
                <a:ea typeface="Ovo"/>
                <a:cs typeface="Ovo"/>
                <a:sym typeface="Ovo"/>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1564" y="0"/>
            <a:ext cx="15079568" cy="14006752"/>
          </a:xfrm>
          <a:custGeom>
            <a:avLst/>
            <a:gdLst/>
            <a:ahLst/>
            <a:cxnLst/>
            <a:rect r="r" b="b" t="t" l="l"/>
            <a:pathLst>
              <a:path h="14006752" w="15079568">
                <a:moveTo>
                  <a:pt x="0" y="0"/>
                </a:moveTo>
                <a:lnTo>
                  <a:pt x="15079569" y="0"/>
                </a:lnTo>
                <a:lnTo>
                  <a:pt x="15079569" y="14006752"/>
                </a:lnTo>
                <a:lnTo>
                  <a:pt x="0" y="14006752"/>
                </a:lnTo>
                <a:lnTo>
                  <a:pt x="0" y="0"/>
                </a:lnTo>
                <a:close/>
              </a:path>
            </a:pathLst>
          </a:custGeom>
          <a:blipFill>
            <a:blip r:embed="rId2">
              <a:alphaModFix amt="37000"/>
            </a:blip>
            <a:stretch>
              <a:fillRect l="0" t="-3829" r="0" b="-3829"/>
            </a:stretch>
          </a:blipFill>
        </p:spPr>
      </p:sp>
      <p:sp>
        <p:nvSpPr>
          <p:cNvPr name="Freeform 3" id="3"/>
          <p:cNvSpPr/>
          <p:nvPr/>
        </p:nvSpPr>
        <p:spPr>
          <a:xfrm flipH="false" flipV="false" rot="0">
            <a:off x="12647970" y="3481796"/>
            <a:ext cx="6223592" cy="7043160"/>
          </a:xfrm>
          <a:custGeom>
            <a:avLst/>
            <a:gdLst/>
            <a:ahLst/>
            <a:cxnLst/>
            <a:rect r="r" b="b" t="t" l="l"/>
            <a:pathLst>
              <a:path h="7043160" w="6223592">
                <a:moveTo>
                  <a:pt x="0" y="0"/>
                </a:moveTo>
                <a:lnTo>
                  <a:pt x="6223593" y="0"/>
                </a:lnTo>
                <a:lnTo>
                  <a:pt x="6223593" y="7043160"/>
                </a:lnTo>
                <a:lnTo>
                  <a:pt x="0" y="7043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49393" y="2394707"/>
            <a:ext cx="6102621" cy="2263775"/>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Table of Contents</a:t>
            </a:r>
          </a:p>
        </p:txBody>
      </p:sp>
      <p:sp>
        <p:nvSpPr>
          <p:cNvPr name="TextBox 5" id="5"/>
          <p:cNvSpPr txBox="true"/>
          <p:nvPr/>
        </p:nvSpPr>
        <p:spPr>
          <a:xfrm rot="0">
            <a:off x="7378950" y="3886496"/>
            <a:ext cx="5618403" cy="771986"/>
          </a:xfrm>
          <a:prstGeom prst="rect">
            <a:avLst/>
          </a:prstGeom>
        </p:spPr>
        <p:txBody>
          <a:bodyPr anchor="t" rtlCol="false" tIns="0" lIns="0" bIns="0" rIns="0">
            <a:spAutoFit/>
          </a:bodyPr>
          <a:lstStyle/>
          <a:p>
            <a:pPr algn="l">
              <a:lnSpc>
                <a:spcPts val="6274"/>
              </a:lnSpc>
            </a:pPr>
            <a:r>
              <a:rPr lang="en-US" sz="4481">
                <a:solidFill>
                  <a:srgbClr val="000000"/>
                </a:solidFill>
                <a:latin typeface="Ovo"/>
                <a:ea typeface="Ovo"/>
                <a:cs typeface="Ovo"/>
                <a:sym typeface="Ovo"/>
              </a:rPr>
              <a:t>    2. Beginner Level</a:t>
            </a:r>
          </a:p>
        </p:txBody>
      </p:sp>
      <p:sp>
        <p:nvSpPr>
          <p:cNvPr name="TextBox 6" id="6"/>
          <p:cNvSpPr txBox="true"/>
          <p:nvPr/>
        </p:nvSpPr>
        <p:spPr>
          <a:xfrm rot="0">
            <a:off x="7425441" y="2508853"/>
            <a:ext cx="6375376" cy="666750"/>
          </a:xfrm>
          <a:prstGeom prst="rect">
            <a:avLst/>
          </a:prstGeom>
        </p:spPr>
        <p:txBody>
          <a:bodyPr anchor="t" rtlCol="false" tIns="0" lIns="0" bIns="0" rIns="0">
            <a:spAutoFit/>
          </a:bodyPr>
          <a:lstStyle/>
          <a:p>
            <a:pPr algn="l" marL="951018" indent="-475509" lvl="1">
              <a:lnSpc>
                <a:spcPts val="5285"/>
              </a:lnSpc>
              <a:buAutoNum type="arabicPeriod" startAt="1"/>
            </a:pPr>
            <a:r>
              <a:rPr lang="en-US" sz="4404">
                <a:solidFill>
                  <a:srgbClr val="000000"/>
                </a:solidFill>
                <a:latin typeface="Ovo"/>
                <a:ea typeface="Ovo"/>
                <a:cs typeface="Ovo"/>
                <a:sym typeface="Ovo"/>
              </a:rPr>
              <a:t>Acknowledgement</a:t>
            </a:r>
          </a:p>
        </p:txBody>
      </p:sp>
      <p:sp>
        <p:nvSpPr>
          <p:cNvPr name="TextBox 7" id="7"/>
          <p:cNvSpPr txBox="true"/>
          <p:nvPr/>
        </p:nvSpPr>
        <p:spPr>
          <a:xfrm rot="0">
            <a:off x="7425441" y="5458582"/>
            <a:ext cx="5571912" cy="685800"/>
          </a:xfrm>
          <a:prstGeom prst="rect">
            <a:avLst/>
          </a:prstGeom>
        </p:spPr>
        <p:txBody>
          <a:bodyPr anchor="t" rtlCol="false" tIns="0" lIns="0" bIns="0" rIns="0">
            <a:spAutoFit/>
          </a:bodyPr>
          <a:lstStyle/>
          <a:p>
            <a:pPr algn="l">
              <a:lnSpc>
                <a:spcPts val="5333"/>
              </a:lnSpc>
            </a:pPr>
            <a:r>
              <a:rPr lang="en-US" sz="4444">
                <a:solidFill>
                  <a:srgbClr val="000000"/>
                </a:solidFill>
                <a:latin typeface="Ovo"/>
                <a:ea typeface="Ovo"/>
                <a:cs typeface="Ovo"/>
                <a:sym typeface="Ovo"/>
              </a:rPr>
              <a:t>    3.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53330"/>
            <a:ext cx="19126066" cy="10940330"/>
          </a:xfrm>
          <a:custGeom>
            <a:avLst/>
            <a:gdLst/>
            <a:ahLst/>
            <a:cxnLst/>
            <a:rect r="r" b="b" t="t" l="l"/>
            <a:pathLst>
              <a:path h="10940330" w="19126066">
                <a:moveTo>
                  <a:pt x="0" y="0"/>
                </a:moveTo>
                <a:lnTo>
                  <a:pt x="19126066" y="0"/>
                </a:lnTo>
                <a:lnTo>
                  <a:pt x="19126066" y="10940330"/>
                </a:lnTo>
                <a:lnTo>
                  <a:pt x="0" y="10940330"/>
                </a:lnTo>
                <a:lnTo>
                  <a:pt x="0" y="0"/>
                </a:lnTo>
                <a:close/>
              </a:path>
            </a:pathLst>
          </a:custGeom>
          <a:blipFill>
            <a:blip r:embed="rId2">
              <a:alphaModFix amt="37000"/>
            </a:blip>
            <a:stretch>
              <a:fillRect l="0" t="-37447" r="-4846" b="-45847"/>
            </a:stretch>
          </a:blipFill>
        </p:spPr>
      </p:sp>
      <p:sp>
        <p:nvSpPr>
          <p:cNvPr name="TextBox 3" id="3"/>
          <p:cNvSpPr txBox="true"/>
          <p:nvPr/>
        </p:nvSpPr>
        <p:spPr>
          <a:xfrm rot="0">
            <a:off x="2277141" y="1095375"/>
            <a:ext cx="13422789" cy="1149350"/>
          </a:xfrm>
          <a:prstGeom prst="rect">
            <a:avLst/>
          </a:prstGeom>
        </p:spPr>
        <p:txBody>
          <a:bodyPr anchor="t" rtlCol="false" tIns="0" lIns="0" bIns="0" rIns="0">
            <a:spAutoFit/>
          </a:bodyPr>
          <a:lstStyle/>
          <a:p>
            <a:pPr algn="ctr" marL="0" indent="0" lvl="0">
              <a:lnSpc>
                <a:spcPts val="8800"/>
              </a:lnSpc>
            </a:pPr>
            <a:r>
              <a:rPr lang="en-US" sz="8000">
                <a:solidFill>
                  <a:srgbClr val="A86D3A"/>
                </a:solidFill>
                <a:latin typeface="Ovo"/>
                <a:ea typeface="Ovo"/>
                <a:cs typeface="Ovo"/>
                <a:sym typeface="Ovo"/>
              </a:rPr>
              <a:t>Acknowledgement</a:t>
            </a:r>
          </a:p>
        </p:txBody>
      </p:sp>
      <p:sp>
        <p:nvSpPr>
          <p:cNvPr name="TextBox 4" id="4"/>
          <p:cNvSpPr txBox="true"/>
          <p:nvPr/>
        </p:nvSpPr>
        <p:spPr>
          <a:xfrm rot="0">
            <a:off x="717771" y="3014444"/>
            <a:ext cx="16824502" cy="5647103"/>
          </a:xfrm>
          <a:prstGeom prst="rect">
            <a:avLst/>
          </a:prstGeom>
        </p:spPr>
        <p:txBody>
          <a:bodyPr anchor="t" rtlCol="false" tIns="0" lIns="0" bIns="0" rIns="0">
            <a:spAutoFit/>
          </a:bodyPr>
          <a:lstStyle/>
          <a:p>
            <a:pPr algn="just">
              <a:lnSpc>
                <a:spcPts val="5693"/>
              </a:lnSpc>
              <a:spcBef>
                <a:spcPct val="0"/>
              </a:spcBef>
            </a:pPr>
            <a:r>
              <a:rPr lang="en-US" sz="4066">
                <a:solidFill>
                  <a:srgbClr val="000000"/>
                </a:solidFill>
                <a:latin typeface="Ovo"/>
                <a:ea typeface="Ovo"/>
                <a:cs typeface="Ovo"/>
                <a:sym typeface="Ovo"/>
              </a:rPr>
              <a:t>I exp</a:t>
            </a:r>
            <a:r>
              <a:rPr lang="en-US" sz="4066">
                <a:solidFill>
                  <a:srgbClr val="000000"/>
                </a:solidFill>
                <a:latin typeface="Ovo"/>
                <a:ea typeface="Ovo"/>
                <a:cs typeface="Ovo"/>
                <a:sym typeface="Ovo"/>
              </a:rPr>
              <a:t>ress my sincere gratitude to ShadowFox for providing this valuable web development internship opportunity that has significantly contributed to my technical and professional growth. I am especially thankful to my internship coordinator, Mr. Aakash S, for his continuous guidance, support, and mentorship throughout this journey. His insights and encouragement were instrumental in helping me navigate challenges and complete the assigned tasks effectively.</a:t>
            </a:r>
          </a:p>
          <a:p>
            <a:pPr algn="l" marL="0" indent="0" lvl="0">
              <a:lnSpc>
                <a:spcPts val="517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2100" y="2381847"/>
            <a:ext cx="7790640" cy="7758765"/>
          </a:xfrm>
          <a:custGeom>
            <a:avLst/>
            <a:gdLst/>
            <a:ahLst/>
            <a:cxnLst/>
            <a:rect r="r" b="b" t="t" l="l"/>
            <a:pathLst>
              <a:path h="7758765" w="7790640">
                <a:moveTo>
                  <a:pt x="0" y="0"/>
                </a:moveTo>
                <a:lnTo>
                  <a:pt x="7790640" y="0"/>
                </a:lnTo>
                <a:lnTo>
                  <a:pt x="7790640" y="7758765"/>
                </a:lnTo>
                <a:lnTo>
                  <a:pt x="0" y="7758765"/>
                </a:lnTo>
                <a:lnTo>
                  <a:pt x="0" y="0"/>
                </a:lnTo>
                <a:close/>
              </a:path>
            </a:pathLst>
          </a:custGeom>
          <a:blipFill>
            <a:blip r:embed="rId2">
              <a:alphaModFix amt="37000"/>
            </a:blip>
            <a:stretch>
              <a:fillRect l="0" t="-30941" r="-53439" b="-23128"/>
            </a:stretch>
          </a:blipFill>
        </p:spPr>
      </p:sp>
      <p:sp>
        <p:nvSpPr>
          <p:cNvPr name="TextBox 3" id="3"/>
          <p:cNvSpPr txBox="true"/>
          <p:nvPr/>
        </p:nvSpPr>
        <p:spPr>
          <a:xfrm rot="0">
            <a:off x="1562100" y="487362"/>
            <a:ext cx="18061291"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Beginner Level Task - Description</a:t>
            </a:r>
          </a:p>
        </p:txBody>
      </p:sp>
      <p:sp>
        <p:nvSpPr>
          <p:cNvPr name="TextBox 4" id="4"/>
          <p:cNvSpPr txBox="true"/>
          <p:nvPr/>
        </p:nvSpPr>
        <p:spPr>
          <a:xfrm rot="0">
            <a:off x="1562100" y="1700850"/>
            <a:ext cx="13150466" cy="680997"/>
          </a:xfrm>
          <a:prstGeom prst="rect">
            <a:avLst/>
          </a:prstGeom>
        </p:spPr>
        <p:txBody>
          <a:bodyPr anchor="t" rtlCol="false" tIns="0" lIns="0" bIns="0" rIns="0">
            <a:spAutoFit/>
          </a:bodyPr>
          <a:lstStyle/>
          <a:p>
            <a:pPr algn="l" marL="0" indent="0" lvl="0">
              <a:lnSpc>
                <a:spcPts val="5514"/>
              </a:lnSpc>
              <a:spcBef>
                <a:spcPct val="0"/>
              </a:spcBef>
            </a:pPr>
            <a:r>
              <a:rPr lang="en-US" sz="3939">
                <a:solidFill>
                  <a:srgbClr val="A86D3A"/>
                </a:solidFill>
                <a:latin typeface="Ovo"/>
                <a:ea typeface="Ovo"/>
                <a:cs typeface="Ovo"/>
                <a:sym typeface="Ovo"/>
              </a:rPr>
              <a:t>To Build Personal Portfolio Website</a:t>
            </a:r>
          </a:p>
        </p:txBody>
      </p:sp>
      <p:sp>
        <p:nvSpPr>
          <p:cNvPr name="Freeform 5" id="5"/>
          <p:cNvSpPr/>
          <p:nvPr/>
        </p:nvSpPr>
        <p:spPr>
          <a:xfrm flipH="false" flipV="false" rot="0">
            <a:off x="9750691" y="2381847"/>
            <a:ext cx="7790640" cy="7758765"/>
          </a:xfrm>
          <a:custGeom>
            <a:avLst/>
            <a:gdLst/>
            <a:ahLst/>
            <a:cxnLst/>
            <a:rect r="r" b="b" t="t" l="l"/>
            <a:pathLst>
              <a:path h="7758765" w="7790640">
                <a:moveTo>
                  <a:pt x="0" y="0"/>
                </a:moveTo>
                <a:lnTo>
                  <a:pt x="7790640" y="0"/>
                </a:lnTo>
                <a:lnTo>
                  <a:pt x="7790640" y="7758765"/>
                </a:lnTo>
                <a:lnTo>
                  <a:pt x="0" y="7758765"/>
                </a:lnTo>
                <a:lnTo>
                  <a:pt x="0" y="0"/>
                </a:lnTo>
                <a:close/>
              </a:path>
            </a:pathLst>
          </a:custGeom>
          <a:blipFill>
            <a:blip r:embed="rId2">
              <a:alphaModFix amt="37000"/>
            </a:blip>
            <a:stretch>
              <a:fillRect l="0" t="-30941" r="-53439" b="-23128"/>
            </a:stretch>
          </a:blipFill>
        </p:spPr>
      </p:sp>
      <p:sp>
        <p:nvSpPr>
          <p:cNvPr name="TextBox 6" id="6"/>
          <p:cNvSpPr txBox="true"/>
          <p:nvPr/>
        </p:nvSpPr>
        <p:spPr>
          <a:xfrm rot="0">
            <a:off x="1900801" y="2780324"/>
            <a:ext cx="7243199" cy="6980860"/>
          </a:xfrm>
          <a:prstGeom prst="rect">
            <a:avLst/>
          </a:prstGeom>
        </p:spPr>
        <p:txBody>
          <a:bodyPr anchor="t" rtlCol="false" tIns="0" lIns="0" bIns="0" rIns="0">
            <a:spAutoFit/>
          </a:bodyPr>
          <a:lstStyle/>
          <a:p>
            <a:pPr algn="l">
              <a:lnSpc>
                <a:spcPts val="4043"/>
              </a:lnSpc>
            </a:pPr>
            <a:r>
              <a:rPr lang="en-US" sz="3675">
                <a:solidFill>
                  <a:srgbClr val="A86D3A"/>
                </a:solidFill>
                <a:latin typeface="Ovo"/>
                <a:ea typeface="Ovo"/>
                <a:cs typeface="Ovo"/>
                <a:sym typeface="Ovo"/>
              </a:rPr>
              <a:t>Required Sections:</a:t>
            </a:r>
          </a:p>
          <a:p>
            <a:pPr algn="l" marL="834837" indent="-417419" lvl="1">
              <a:lnSpc>
                <a:spcPts val="4253"/>
              </a:lnSpc>
              <a:buFont typeface="Arial"/>
              <a:buChar char="•"/>
            </a:pPr>
            <a:r>
              <a:rPr lang="en-US" sz="3866">
                <a:solidFill>
                  <a:srgbClr val="000000"/>
                </a:solidFill>
                <a:latin typeface="Ovo"/>
                <a:ea typeface="Ovo"/>
                <a:cs typeface="Ovo"/>
                <a:sym typeface="Ovo"/>
              </a:rPr>
              <a:t>Home/Introduction page with professional bio</a:t>
            </a:r>
          </a:p>
          <a:p>
            <a:pPr algn="l" marL="834837" indent="-417419" lvl="1">
              <a:lnSpc>
                <a:spcPts val="4253"/>
              </a:lnSpc>
              <a:buFont typeface="Arial"/>
              <a:buChar char="•"/>
            </a:pPr>
            <a:r>
              <a:rPr lang="en-US" sz="3866">
                <a:solidFill>
                  <a:srgbClr val="000000"/>
                </a:solidFill>
                <a:latin typeface="Ovo"/>
                <a:ea typeface="Ovo"/>
                <a:cs typeface="Ovo"/>
                <a:sym typeface="Ovo"/>
              </a:rPr>
              <a:t>About Me section with background information</a:t>
            </a:r>
          </a:p>
          <a:p>
            <a:pPr algn="l" marL="834837" indent="-417419" lvl="1">
              <a:lnSpc>
                <a:spcPts val="4253"/>
              </a:lnSpc>
              <a:buFont typeface="Arial"/>
              <a:buChar char="•"/>
            </a:pPr>
            <a:r>
              <a:rPr lang="en-US" sz="3866">
                <a:solidFill>
                  <a:srgbClr val="000000"/>
                </a:solidFill>
                <a:latin typeface="Ovo"/>
                <a:ea typeface="Ovo"/>
                <a:cs typeface="Ovo"/>
                <a:sym typeface="Ovo"/>
              </a:rPr>
              <a:t>Skills showcase with technical competencies</a:t>
            </a:r>
          </a:p>
          <a:p>
            <a:pPr algn="l" marL="834837" indent="-417419" lvl="1">
              <a:lnSpc>
                <a:spcPts val="4253"/>
              </a:lnSpc>
              <a:buFont typeface="Arial"/>
              <a:buChar char="•"/>
            </a:pPr>
            <a:r>
              <a:rPr lang="en-US" sz="3866">
                <a:solidFill>
                  <a:srgbClr val="000000"/>
                </a:solidFill>
                <a:latin typeface="Ovo"/>
                <a:ea typeface="Ovo"/>
                <a:cs typeface="Ovo"/>
                <a:sym typeface="Ovo"/>
              </a:rPr>
              <a:t>Project portfolio with work samples</a:t>
            </a:r>
          </a:p>
          <a:p>
            <a:pPr algn="l" marL="834837" indent="-417419" lvl="1">
              <a:lnSpc>
                <a:spcPts val="4253"/>
              </a:lnSpc>
              <a:buFont typeface="Arial"/>
              <a:buChar char="•"/>
            </a:pPr>
            <a:r>
              <a:rPr lang="en-US" sz="3866">
                <a:solidFill>
                  <a:srgbClr val="000000"/>
                </a:solidFill>
                <a:latin typeface="Ovo"/>
                <a:ea typeface="Ovo"/>
                <a:cs typeface="Ovo"/>
                <a:sym typeface="Ovo"/>
              </a:rPr>
              <a:t>Resume/CV download section</a:t>
            </a:r>
          </a:p>
          <a:p>
            <a:pPr algn="l" marL="834837" indent="-417419" lvl="1">
              <a:lnSpc>
                <a:spcPts val="4253"/>
              </a:lnSpc>
              <a:buFont typeface="Arial"/>
              <a:buChar char="•"/>
            </a:pPr>
            <a:r>
              <a:rPr lang="en-US" sz="3866">
                <a:solidFill>
                  <a:srgbClr val="000000"/>
                </a:solidFill>
                <a:latin typeface="Ovo"/>
                <a:ea typeface="Ovo"/>
                <a:cs typeface="Ovo"/>
                <a:sym typeface="Ovo"/>
              </a:rPr>
              <a:t>Contact information with functional form</a:t>
            </a:r>
          </a:p>
        </p:txBody>
      </p:sp>
      <p:sp>
        <p:nvSpPr>
          <p:cNvPr name="TextBox 7" id="7"/>
          <p:cNvSpPr txBox="true"/>
          <p:nvPr/>
        </p:nvSpPr>
        <p:spPr>
          <a:xfrm rot="0">
            <a:off x="9750691" y="2789849"/>
            <a:ext cx="6908328" cy="6954489"/>
          </a:xfrm>
          <a:prstGeom prst="rect">
            <a:avLst/>
          </a:prstGeom>
        </p:spPr>
        <p:txBody>
          <a:bodyPr anchor="t" rtlCol="false" tIns="0" lIns="0" bIns="0" rIns="0">
            <a:spAutoFit/>
          </a:bodyPr>
          <a:lstStyle/>
          <a:p>
            <a:pPr algn="l">
              <a:lnSpc>
                <a:spcPts val="4232"/>
              </a:lnSpc>
            </a:pPr>
            <a:r>
              <a:rPr lang="en-US" sz="3847">
                <a:solidFill>
                  <a:srgbClr val="A86D3A"/>
                </a:solidFill>
                <a:latin typeface="Ovo"/>
                <a:ea typeface="Ovo"/>
                <a:cs typeface="Ovo"/>
                <a:sym typeface="Ovo"/>
              </a:rPr>
              <a:t>Key Requirements:</a:t>
            </a:r>
          </a:p>
          <a:p>
            <a:pPr algn="l" marL="835533" indent="-417766" lvl="1">
              <a:lnSpc>
                <a:spcPts val="4257"/>
              </a:lnSpc>
              <a:buFont typeface="Arial"/>
              <a:buChar char="•"/>
            </a:pPr>
            <a:r>
              <a:rPr lang="en-US" sz="3869">
                <a:solidFill>
                  <a:srgbClr val="000000"/>
                </a:solidFill>
                <a:latin typeface="Ovo"/>
                <a:ea typeface="Ovo"/>
                <a:cs typeface="Ovo"/>
                <a:sym typeface="Ovo"/>
              </a:rPr>
              <a:t>Fully responsive across all devices</a:t>
            </a:r>
          </a:p>
          <a:p>
            <a:pPr algn="l" marL="835533" indent="-417766" lvl="1">
              <a:lnSpc>
                <a:spcPts val="4257"/>
              </a:lnSpc>
              <a:buFont typeface="Arial"/>
              <a:buChar char="•"/>
            </a:pPr>
            <a:r>
              <a:rPr lang="en-US" sz="3869">
                <a:solidFill>
                  <a:srgbClr val="000000"/>
                </a:solidFill>
                <a:latin typeface="Ovo"/>
                <a:ea typeface="Ovo"/>
                <a:cs typeface="Ovo"/>
                <a:sym typeface="Ovo"/>
              </a:rPr>
              <a:t>Interactive elements and smooth navigation</a:t>
            </a:r>
          </a:p>
          <a:p>
            <a:pPr algn="l" marL="835533" indent="-417766" lvl="1">
              <a:lnSpc>
                <a:spcPts val="4257"/>
              </a:lnSpc>
              <a:buFont typeface="Arial"/>
              <a:buChar char="•"/>
            </a:pPr>
            <a:r>
              <a:rPr lang="en-US" sz="3869">
                <a:solidFill>
                  <a:srgbClr val="000000"/>
                </a:solidFill>
                <a:latin typeface="Ovo"/>
                <a:ea typeface="Ovo"/>
                <a:cs typeface="Ovo"/>
                <a:sym typeface="Ovo"/>
              </a:rPr>
              <a:t>Visually appealing modern design</a:t>
            </a:r>
          </a:p>
          <a:p>
            <a:pPr algn="l" marL="835533" indent="-417766" lvl="1">
              <a:lnSpc>
                <a:spcPts val="4257"/>
              </a:lnSpc>
              <a:buFont typeface="Arial"/>
              <a:buChar char="•"/>
            </a:pPr>
            <a:r>
              <a:rPr lang="en-US" sz="3869">
                <a:solidFill>
                  <a:srgbClr val="000000"/>
                </a:solidFill>
                <a:latin typeface="Ovo"/>
                <a:ea typeface="Ovo"/>
                <a:cs typeface="Ovo"/>
                <a:sym typeface="Ovo"/>
              </a:rPr>
              <a:t>Cross-browser compatibility</a:t>
            </a:r>
          </a:p>
          <a:p>
            <a:pPr algn="l" marL="830696" indent="-415348" lvl="1">
              <a:lnSpc>
                <a:spcPts val="4232"/>
              </a:lnSpc>
              <a:buFont typeface="Arial"/>
              <a:buChar char="•"/>
            </a:pPr>
            <a:r>
              <a:rPr lang="en-US" sz="3847">
                <a:solidFill>
                  <a:srgbClr val="000000"/>
                </a:solidFill>
                <a:latin typeface="Ovo"/>
                <a:ea typeface="Ovo"/>
                <a:cs typeface="Ovo"/>
                <a:sym typeface="Ovo"/>
              </a:rPr>
              <a:t>Accessibility standards compliance</a:t>
            </a:r>
          </a:p>
          <a:p>
            <a:pPr algn="l" marL="830696" indent="-415348" lvl="1">
              <a:lnSpc>
                <a:spcPts val="4232"/>
              </a:lnSpc>
              <a:buFont typeface="Arial"/>
              <a:buChar char="•"/>
            </a:pPr>
            <a:r>
              <a:rPr lang="en-US" sz="3847">
                <a:solidFill>
                  <a:srgbClr val="000000"/>
                </a:solidFill>
                <a:latin typeface="Ovo"/>
                <a:ea typeface="Ovo"/>
                <a:cs typeface="Ovo"/>
                <a:sym typeface="Ovo"/>
              </a:rPr>
              <a:t>Clean and maintainable code structure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8428" y="-3571467"/>
            <a:ext cx="19157816" cy="19157816"/>
          </a:xfrm>
          <a:custGeom>
            <a:avLst/>
            <a:gdLst/>
            <a:ahLst/>
            <a:cxnLst/>
            <a:rect r="r" b="b" t="t" l="l"/>
            <a:pathLst>
              <a:path h="19157816" w="19157816">
                <a:moveTo>
                  <a:pt x="0" y="0"/>
                </a:moveTo>
                <a:lnTo>
                  <a:pt x="19157816" y="0"/>
                </a:lnTo>
                <a:lnTo>
                  <a:pt x="19157816" y="19157816"/>
                </a:lnTo>
                <a:lnTo>
                  <a:pt x="0" y="19157816"/>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2508" y="2179345"/>
            <a:ext cx="17058221" cy="10450067"/>
          </a:xfrm>
          <a:prstGeom prst="rect">
            <a:avLst/>
          </a:prstGeom>
        </p:spPr>
        <p:txBody>
          <a:bodyPr anchor="t" rtlCol="false" tIns="0" lIns="0" bIns="0" rIns="0">
            <a:spAutoFit/>
          </a:bodyPr>
          <a:lstStyle/>
          <a:p>
            <a:pPr algn="just">
              <a:lnSpc>
                <a:spcPts val="5105"/>
              </a:lnSpc>
              <a:spcBef>
                <a:spcPct val="0"/>
              </a:spcBef>
            </a:pPr>
            <a:r>
              <a:rPr lang="en-US" sz="3646">
                <a:solidFill>
                  <a:srgbClr val="000000"/>
                </a:solidFill>
                <a:latin typeface="Ovo"/>
                <a:ea typeface="Ovo"/>
                <a:cs typeface="Ovo"/>
                <a:sym typeface="Ovo"/>
              </a:rPr>
              <a:t>1. Develop P</a:t>
            </a:r>
            <a:r>
              <a:rPr lang="en-US" sz="3646">
                <a:solidFill>
                  <a:srgbClr val="000000"/>
                </a:solidFill>
                <a:latin typeface="Ovo"/>
                <a:ea typeface="Ovo"/>
                <a:cs typeface="Ovo"/>
                <a:sym typeface="Ovo"/>
              </a:rPr>
              <a:t>roficiency in HTML and CSS Master HTML5 semantic elements and CSS styling techniques for creating static web pages with modern layouts.</a:t>
            </a:r>
          </a:p>
          <a:p>
            <a:pPr algn="just">
              <a:lnSpc>
                <a:spcPts val="5105"/>
              </a:lnSpc>
              <a:spcBef>
                <a:spcPct val="0"/>
              </a:spcBef>
            </a:pPr>
            <a:r>
              <a:rPr lang="en-US" sz="3646">
                <a:solidFill>
                  <a:srgbClr val="000000"/>
                </a:solidFill>
                <a:latin typeface="Ovo"/>
                <a:ea typeface="Ovo"/>
                <a:cs typeface="Ovo"/>
                <a:sym typeface="Ovo"/>
              </a:rPr>
              <a:t>2. Build Personal Portfolio Website Create a comprehensive portfolio showcasing skills, projects, resume, and contact information in an organized manner.</a:t>
            </a:r>
          </a:p>
          <a:p>
            <a:pPr algn="just">
              <a:lnSpc>
                <a:spcPts val="5105"/>
              </a:lnSpc>
              <a:spcBef>
                <a:spcPct val="0"/>
              </a:spcBef>
            </a:pPr>
            <a:r>
              <a:rPr lang="en-US" sz="3646">
                <a:solidFill>
                  <a:srgbClr val="000000"/>
                </a:solidFill>
                <a:latin typeface="Ovo"/>
                <a:ea typeface="Ovo"/>
                <a:cs typeface="Ovo"/>
                <a:sym typeface="Ovo"/>
              </a:rPr>
              <a:t>3. Implement Basic JavaScript Interactivity Add interactive features like smooth scrolling, form validation, and dynamic content to enhance user engagement.</a:t>
            </a:r>
          </a:p>
          <a:p>
            <a:pPr algn="just">
              <a:lnSpc>
                <a:spcPts val="5105"/>
              </a:lnSpc>
              <a:spcBef>
                <a:spcPct val="0"/>
              </a:spcBef>
            </a:pPr>
            <a:r>
              <a:rPr lang="en-US" sz="3646">
                <a:solidFill>
                  <a:srgbClr val="000000"/>
                </a:solidFill>
                <a:latin typeface="Ovo"/>
                <a:ea typeface="Ovo"/>
                <a:cs typeface="Ovo"/>
                <a:sym typeface="Ovo"/>
              </a:rPr>
              <a:t>4. Ensure Responsive Design Make the website accessible and functional across various devices (mobile, tablet, desktop) using media queries.</a:t>
            </a:r>
          </a:p>
          <a:p>
            <a:pPr algn="just">
              <a:lnSpc>
                <a:spcPts val="5105"/>
              </a:lnSpc>
              <a:spcBef>
                <a:spcPct val="0"/>
              </a:spcBef>
            </a:pPr>
            <a:r>
              <a:rPr lang="en-US" sz="3646">
                <a:solidFill>
                  <a:srgbClr val="000000"/>
                </a:solidFill>
                <a:latin typeface="Ovo"/>
                <a:ea typeface="Ovo"/>
                <a:cs typeface="Ovo"/>
                <a:sym typeface="Ovo"/>
              </a:rPr>
              <a:t>5. Learn Version Control with GitHub Create and maintain a GitHub repository for code management, documentation, and project organization.</a:t>
            </a:r>
          </a:p>
          <a:p>
            <a:pPr algn="just">
              <a:lnSpc>
                <a:spcPts val="4566"/>
              </a:lnSpc>
              <a:spcBef>
                <a:spcPct val="0"/>
              </a:spcBef>
            </a:pPr>
          </a:p>
          <a:p>
            <a:pPr algn="just">
              <a:lnSpc>
                <a:spcPts val="4566"/>
              </a:lnSpc>
              <a:spcBef>
                <a:spcPct val="0"/>
              </a:spcBef>
            </a:pPr>
          </a:p>
          <a:p>
            <a:pPr algn="just">
              <a:lnSpc>
                <a:spcPts val="4566"/>
              </a:lnSpc>
              <a:spcBef>
                <a:spcPct val="0"/>
              </a:spcBef>
            </a:pPr>
          </a:p>
          <a:p>
            <a:pPr algn="just">
              <a:lnSpc>
                <a:spcPts val="4566"/>
              </a:lnSpc>
              <a:spcBef>
                <a:spcPct val="0"/>
              </a:spcBef>
            </a:pPr>
          </a:p>
          <a:p>
            <a:pPr algn="just">
              <a:lnSpc>
                <a:spcPts val="4566"/>
              </a:lnSpc>
              <a:spcBef>
                <a:spcPct val="0"/>
              </a:spcBef>
            </a:pPr>
          </a:p>
          <a:p>
            <a:pPr algn="just">
              <a:lnSpc>
                <a:spcPts val="4566"/>
              </a:lnSpc>
              <a:spcBef>
                <a:spcPct val="0"/>
              </a:spcBef>
            </a:pPr>
          </a:p>
          <a:p>
            <a:pPr algn="just" marL="0" indent="0" lvl="0">
              <a:lnSpc>
                <a:spcPts val="4566"/>
              </a:lnSpc>
              <a:spcBef>
                <a:spcPct val="0"/>
              </a:spcBef>
            </a:pPr>
          </a:p>
        </p:txBody>
      </p:sp>
      <p:sp>
        <p:nvSpPr>
          <p:cNvPr name="TextBox 4" id="4"/>
          <p:cNvSpPr txBox="true"/>
          <p:nvPr/>
        </p:nvSpPr>
        <p:spPr>
          <a:xfrm rot="0">
            <a:off x="2432606" y="487363"/>
            <a:ext cx="13422789" cy="1149350"/>
          </a:xfrm>
          <a:prstGeom prst="rect">
            <a:avLst/>
          </a:prstGeom>
        </p:spPr>
        <p:txBody>
          <a:bodyPr anchor="t" rtlCol="false" tIns="0" lIns="0" bIns="0" rIns="0">
            <a:spAutoFit/>
          </a:bodyPr>
          <a:lstStyle/>
          <a:p>
            <a:pPr algn="ctr" marL="0" indent="0" lvl="0">
              <a:lnSpc>
                <a:spcPts val="8800"/>
              </a:lnSpc>
            </a:pPr>
            <a:r>
              <a:rPr lang="en-US" sz="8000">
                <a:solidFill>
                  <a:srgbClr val="A86D3A"/>
                </a:solidFill>
                <a:latin typeface="Ovo"/>
                <a:ea typeface="Ovo"/>
                <a:cs typeface="Ovo"/>
                <a:sym typeface="Ovo"/>
              </a:rPr>
              <a:t>Objectives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78260" y="66675"/>
            <a:ext cx="13422789"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Practical Implementations</a:t>
            </a:r>
          </a:p>
        </p:txBody>
      </p:sp>
      <p:sp>
        <p:nvSpPr>
          <p:cNvPr name="Freeform 3" id="3"/>
          <p:cNvSpPr/>
          <p:nvPr/>
        </p:nvSpPr>
        <p:spPr>
          <a:xfrm flipH="false" flipV="false" rot="0">
            <a:off x="23485" y="-3899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5389" y="1358656"/>
            <a:ext cx="12891277" cy="7640431"/>
          </a:xfrm>
          <a:custGeom>
            <a:avLst/>
            <a:gdLst/>
            <a:ahLst/>
            <a:cxnLst/>
            <a:rect r="r" b="b" t="t" l="l"/>
            <a:pathLst>
              <a:path h="7640431" w="12891277">
                <a:moveTo>
                  <a:pt x="0" y="0"/>
                </a:moveTo>
                <a:lnTo>
                  <a:pt x="12891276" y="0"/>
                </a:lnTo>
                <a:lnTo>
                  <a:pt x="12891276" y="7640431"/>
                </a:lnTo>
                <a:lnTo>
                  <a:pt x="0" y="7640431"/>
                </a:lnTo>
                <a:lnTo>
                  <a:pt x="0" y="0"/>
                </a:lnTo>
                <a:close/>
              </a:path>
            </a:pathLst>
          </a:custGeom>
          <a:blipFill>
            <a:blip r:embed="rId4"/>
            <a:stretch>
              <a:fillRect l="-463" t="0" r="-4902"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78260" y="66675"/>
            <a:ext cx="13422789"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Practical Implementations</a:t>
            </a:r>
          </a:p>
        </p:txBody>
      </p:sp>
      <p:sp>
        <p:nvSpPr>
          <p:cNvPr name="Freeform 3" id="3"/>
          <p:cNvSpPr/>
          <p:nvPr/>
        </p:nvSpPr>
        <p:spPr>
          <a:xfrm flipH="false" flipV="false" rot="0">
            <a:off x="23485" y="-3899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78260" y="66675"/>
            <a:ext cx="13422789"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Practical Implementations</a:t>
            </a:r>
          </a:p>
        </p:txBody>
      </p:sp>
      <p:sp>
        <p:nvSpPr>
          <p:cNvPr name="Freeform 3" id="3"/>
          <p:cNvSpPr/>
          <p:nvPr/>
        </p:nvSpPr>
        <p:spPr>
          <a:xfrm flipH="false" flipV="false" rot="0">
            <a:off x="23485" y="-3899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78260" y="66675"/>
            <a:ext cx="13422789" cy="1149350"/>
          </a:xfrm>
          <a:prstGeom prst="rect">
            <a:avLst/>
          </a:prstGeom>
        </p:spPr>
        <p:txBody>
          <a:bodyPr anchor="t" rtlCol="false" tIns="0" lIns="0" bIns="0" rIns="0">
            <a:spAutoFit/>
          </a:bodyPr>
          <a:lstStyle/>
          <a:p>
            <a:pPr algn="l" marL="0" indent="0" lvl="0">
              <a:lnSpc>
                <a:spcPts val="8800"/>
              </a:lnSpc>
            </a:pPr>
            <a:r>
              <a:rPr lang="en-US" sz="8000">
                <a:solidFill>
                  <a:srgbClr val="A86D3A"/>
                </a:solidFill>
                <a:latin typeface="Ovo"/>
                <a:ea typeface="Ovo"/>
                <a:cs typeface="Ovo"/>
                <a:sym typeface="Ovo"/>
              </a:rPr>
              <a:t>Practical Implementations</a:t>
            </a:r>
          </a:p>
        </p:txBody>
      </p:sp>
      <p:sp>
        <p:nvSpPr>
          <p:cNvPr name="Freeform 3" id="3"/>
          <p:cNvSpPr/>
          <p:nvPr/>
        </p:nvSpPr>
        <p:spPr>
          <a:xfrm flipH="false" flipV="false" rot="0">
            <a:off x="23485" y="-389981"/>
            <a:ext cx="11732574" cy="11732574"/>
          </a:xfrm>
          <a:custGeom>
            <a:avLst/>
            <a:gdLst/>
            <a:ahLst/>
            <a:cxnLst/>
            <a:rect r="r" b="b" t="t" l="l"/>
            <a:pathLst>
              <a:path h="11732574" w="11732574">
                <a:moveTo>
                  <a:pt x="0" y="0"/>
                </a:moveTo>
                <a:lnTo>
                  <a:pt x="11732574" y="0"/>
                </a:lnTo>
                <a:lnTo>
                  <a:pt x="11732574" y="11732573"/>
                </a:lnTo>
                <a:lnTo>
                  <a:pt x="0" y="11732573"/>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15389" y="1358656"/>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DAG9R_tcLLk</dc:identifier>
  <dcterms:modified xsi:type="dcterms:W3CDTF">2011-08-01T06:04:30Z</dcterms:modified>
  <cp:revision>1</cp:revision>
  <dc:title>Web Development</dc:title>
</cp:coreProperties>
</file>